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4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2" r:id="rId3"/>
    <p:sldId id="555" r:id="rId4"/>
    <p:sldId id="556" r:id="rId5"/>
    <p:sldId id="561" r:id="rId6"/>
    <p:sldId id="558" r:id="rId7"/>
    <p:sldId id="559" r:id="rId8"/>
    <p:sldId id="560" r:id="rId9"/>
    <p:sldId id="563" r:id="rId10"/>
    <p:sldId id="476" r:id="rId11"/>
  </p:sldIdLst>
  <p:sldSz cx="12192000" cy="6858000"/>
  <p:notesSz cx="6858000" cy="1009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CCCC00"/>
    <a:srgbClr val="FF0000"/>
    <a:srgbClr val="FF3300"/>
    <a:srgbClr val="000099"/>
    <a:srgbClr val="CC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3876" autoAdjust="0"/>
    <p:restoredTop sz="79963" autoAdjust="0"/>
  </p:normalViewPr>
  <p:slideViewPr>
    <p:cSldViewPr>
      <p:cViewPr varScale="1">
        <p:scale>
          <a:sx n="118" d="100"/>
          <a:sy n="118" d="100"/>
        </p:scale>
        <p:origin x="-496" y="-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04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5948CF6-4581-4071-A60F-9788DD931F4A}" type="slidenum">
              <a:rPr lang="en-US" altLang="en-US"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2656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1E00FCB1-9B33-4E42-9E15-791088F18C4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00426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C32A794-A55A-4D2C-BCDB-331337F589E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alt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See Pub 555 Community Property Page 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00DA07D-8E27-465C-819D-C60CEA9BA2B6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92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483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672943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8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113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9FEB2-20D7-4DCD-9550-54BEAE9BED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711896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46C81-6FEB-446C-A7A6-4C531A21FE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239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707507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521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8" r:id="rId1"/>
    <p:sldLayoutId id="2147484679" r:id="rId2"/>
    <p:sldLayoutId id="2147484680" r:id="rId3"/>
    <p:sldLayoutId id="2147484681" r:id="rId4"/>
    <p:sldLayoutId id="2147484682" r:id="rId5"/>
    <p:sldLayoutId id="2147484683" r:id="rId6"/>
    <p:sldLayoutId id="2147484684" r:id="rId7"/>
    <p:sldLayoutId id="2147484685" r:id="rId8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0" pos="1067" userDrawn="1">
          <p15:clr>
            <a:srgbClr val="F26B43"/>
          </p15:clr>
        </p15:guide>
        <p15:guide id="11" pos="683" userDrawn="1">
          <p15:clr>
            <a:srgbClr val="F26B43"/>
          </p15:clr>
        </p15:guide>
        <p15:guide id="12" orient="horz" pos="828" userDrawn="1">
          <p15:clr>
            <a:srgbClr val="F26B43"/>
          </p15:clr>
        </p15:guide>
        <p15:guide id="13" pos="800" userDrawn="1">
          <p15:clr>
            <a:srgbClr val="F26B43"/>
          </p15:clr>
        </p15:guide>
        <p15:guide id="14" orient="horz" pos="1344" userDrawn="1">
          <p15:clr>
            <a:srgbClr val="F26B43"/>
          </p15:clr>
        </p15:guide>
        <p15:guide id="15" pos="512" userDrawn="1">
          <p15:clr>
            <a:srgbClr val="F26B43"/>
          </p15:clr>
        </p15:guide>
        <p15:guide id="16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</a:t>
            </a:r>
            <a:r>
              <a:rPr lang="en-US" altLang="en-US" dirty="0"/>
              <a:t>4012 </a:t>
            </a:r>
            <a:r>
              <a:rPr lang="en-US" altLang="en-US" dirty="0" smtClean="0"/>
              <a:t>– Tabs D and E</a:t>
            </a:r>
          </a:p>
          <a:p>
            <a:r>
              <a:rPr lang="en-US" altLang="en-US" dirty="0" smtClean="0"/>
              <a:t>Pub 4491 – Lesson 9</a:t>
            </a:r>
            <a:endParaRPr lang="en-US" alt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Alimony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33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40481" indent="0">
              <a:buNone/>
            </a:pPr>
            <a:endParaRPr lang="en-US" altLang="en-US" sz="3600" dirty="0"/>
          </a:p>
          <a:p>
            <a:pPr marL="40481" indent="0">
              <a:buNone/>
            </a:pPr>
            <a:r>
              <a:rPr lang="en-US" altLang="en-US" sz="2800" dirty="0"/>
              <a:t>Comments?</a:t>
            </a:r>
          </a:p>
          <a:p>
            <a:pPr marL="40481" indent="0">
              <a:buNone/>
            </a:pPr>
            <a:endParaRPr lang="en-US" altLang="en-US" sz="2800" dirty="0"/>
          </a:p>
          <a:p>
            <a:pPr marL="40481" indent="0">
              <a:buNone/>
            </a:pPr>
            <a:r>
              <a:rPr lang="en-US" altLang="en-US" sz="2800" dirty="0"/>
              <a:t>			Questions?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Alimony Received</a:t>
            </a:r>
          </a:p>
        </p:txBody>
      </p:sp>
      <p:pic>
        <p:nvPicPr>
          <p:cNvPr id="4" name="Picture 3" descr="Reverse Mortgage &lt;strong&gt;Q&amp;A&lt;/strong&gt; | This is an illustration of a &lt;strong&gt;Q&amp;A&lt;/strong&gt; ...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76800" y="1600200"/>
            <a:ext cx="6096000" cy="439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60267-F055-4E28-BAF1-C2C287B809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Spousal support under separation or divorce instrument</a:t>
            </a:r>
          </a:p>
          <a:p>
            <a:r>
              <a:rPr lang="en-US" altLang="en-US" dirty="0" smtClean="0"/>
              <a:t>Usually stops if recipient remarries, may stop sooner</a:t>
            </a:r>
          </a:p>
          <a:p>
            <a:r>
              <a:rPr lang="en-US" altLang="en-US" dirty="0" smtClean="0"/>
              <a:t>Not subject to change based on factors such as age of a child </a:t>
            </a:r>
          </a:p>
          <a:p>
            <a:pPr lvl="1"/>
            <a:r>
              <a:rPr lang="en-US" altLang="en-US" dirty="0" smtClean="0"/>
              <a:t>Child/family support is not alimony</a:t>
            </a:r>
            <a:endParaRPr lang="en-US" altLang="en-US" dirty="0" smtClean="0"/>
          </a:p>
          <a:p>
            <a:pPr>
              <a:buNone/>
            </a:pPr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Alimony Defined</a:t>
            </a: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CFB886F-B266-47CB-8449-365325F398DD}"/>
              </a:ext>
            </a:extLst>
          </p:cNvPr>
          <p:cNvSpPr/>
          <p:nvPr/>
        </p:nvSpPr>
        <p:spPr>
          <a:xfrm>
            <a:off x="9737785" y="1235098"/>
            <a:ext cx="1920815" cy="369332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b="1" dirty="0">
                <a:cs typeface="Calibri"/>
              </a:rPr>
              <a:t>Pub 4012 Tab </a:t>
            </a:r>
            <a:r>
              <a:rPr lang="en-US" b="1" dirty="0" smtClean="0">
                <a:cs typeface="Calibri"/>
              </a:rPr>
              <a:t>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60267-F055-4E28-BAF1-C2C287B809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Verify information</a:t>
            </a:r>
            <a:r>
              <a:rPr lang="en-US" altLang="en-US" dirty="0" smtClean="0"/>
              <a:t> in Intake Booklet</a:t>
            </a:r>
            <a:endParaRPr lang="en-US" dirty="0" smtClean="0"/>
          </a:p>
          <a:p>
            <a:r>
              <a:rPr lang="en-US" altLang="en-US" dirty="0" smtClean="0"/>
              <a:t>Look at prior year return</a:t>
            </a:r>
          </a:p>
          <a:p>
            <a:pPr lvl="1"/>
            <a:r>
              <a:rPr lang="en-US" altLang="en-US" dirty="0" smtClean="0"/>
              <a:t>Alimony income</a:t>
            </a:r>
          </a:p>
          <a:p>
            <a:r>
              <a:rPr lang="en-US" altLang="en-US" dirty="0" smtClean="0"/>
              <a:t>Confirm</a:t>
            </a:r>
            <a:r>
              <a:rPr lang="en-US" altLang="en-US" dirty="0" smtClean="0"/>
              <a:t> “required </a:t>
            </a:r>
            <a:r>
              <a:rPr lang="en-US" altLang="en-US" dirty="0" smtClean="0"/>
              <a:t>by divorce decree or separation </a:t>
            </a:r>
            <a:r>
              <a:rPr lang="en-US" altLang="en-US" dirty="0" smtClean="0"/>
              <a:t>instrument” </a:t>
            </a:r>
            <a:r>
              <a:rPr lang="en-US" altLang="en-US" dirty="0" smtClean="0"/>
              <a:t>and payment</a:t>
            </a:r>
            <a:r>
              <a:rPr lang="en-US" altLang="en-US" dirty="0" smtClean="0"/>
              <a:t> not </a:t>
            </a:r>
            <a:r>
              <a:rPr lang="en-US" altLang="en-US" dirty="0" smtClean="0"/>
              <a:t>child support</a:t>
            </a:r>
          </a:p>
          <a:p>
            <a:r>
              <a:rPr lang="en-US" altLang="en-US" dirty="0" smtClean="0"/>
              <a:t>Taxpayer needs to provide information of actual amount received in the current tax year</a:t>
            </a:r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Alimony Received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Not earned income for EIC</a:t>
            </a:r>
          </a:p>
          <a:p>
            <a:pPr>
              <a:defRPr/>
            </a:pPr>
            <a:r>
              <a:rPr lang="en-US" altLang="en-US" dirty="0"/>
              <a:t>Not earned income for child tax credit</a:t>
            </a:r>
          </a:p>
          <a:p>
            <a:pPr>
              <a:defRPr/>
            </a:pPr>
            <a:r>
              <a:rPr lang="en-US" altLang="en-US" dirty="0"/>
              <a:t>Not earned income for dependent care credit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dirty="0"/>
              <a:t>But </a:t>
            </a:r>
            <a:r>
              <a:rPr lang="en-US" altLang="en-US" b="1" dirty="0"/>
              <a:t>is</a:t>
            </a:r>
            <a:r>
              <a:rPr lang="en-US" altLang="en-US" dirty="0"/>
              <a:t> “compensation” for IRA Contributions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Alimony Received</a:t>
            </a:r>
            <a:endParaRPr lang="en-US" altLang="en-US" sz="16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2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Special </a:t>
            </a:r>
            <a:r>
              <a:rPr lang="en-US" altLang="en-US" dirty="0" smtClean="0"/>
              <a:t>rule for </a:t>
            </a:r>
            <a:r>
              <a:rPr lang="en-US" altLang="en-US" dirty="0"/>
              <a:t>alimony received in community property state from community income before divorce</a:t>
            </a:r>
            <a:r>
              <a:rPr lang="en-US" altLang="en-US" dirty="0" smtClean="0"/>
              <a:t> finalized</a:t>
            </a:r>
            <a:endParaRPr lang="en-US" dirty="0"/>
          </a:p>
          <a:p>
            <a:pPr lvl="1" indent="-337820"/>
            <a:r>
              <a:rPr lang="en-US" altLang="en-US" dirty="0">
                <a:cs typeface="Calibri"/>
              </a:rPr>
              <a:t>Verify return is in scope</a:t>
            </a:r>
          </a:p>
          <a:p>
            <a:pPr lvl="1"/>
            <a:endParaRPr lang="en-US" altLang="en-US" dirty="0">
              <a:cs typeface="Calibri"/>
            </a:endParaRPr>
          </a:p>
          <a:p>
            <a:pPr lvl="1" indent="-337820"/>
            <a:endParaRPr lang="en-US" alt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altLang="en-US" dirty="0">
              <a:cs typeface="Calibri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Alimony – Community Property State</a:t>
            </a: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4EDDD8-C529-4072-9C4F-33614316B913}"/>
              </a:ext>
            </a:extLst>
          </p:cNvPr>
          <p:cNvSpPr/>
          <p:nvPr/>
        </p:nvSpPr>
        <p:spPr>
          <a:xfrm>
            <a:off x="7772400" y="1227425"/>
            <a:ext cx="3962399" cy="369332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cs typeface="Calibri"/>
              </a:rPr>
              <a:t>Pub 555 Community Property Page 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Review prior year return for alimony received </a:t>
            </a:r>
            <a:endParaRPr lang="en-US" altLang="en-US" dirty="0" smtClean="0"/>
          </a:p>
          <a:p>
            <a:r>
              <a:rPr lang="en-US" altLang="en-US" dirty="0"/>
              <a:t>Confirm</a:t>
            </a:r>
            <a:r>
              <a:rPr lang="en-US" altLang="en-US" dirty="0" smtClean="0"/>
              <a:t> “required </a:t>
            </a:r>
            <a:r>
              <a:rPr lang="en-US" altLang="en-US" dirty="0"/>
              <a:t>by divorce decree or separation </a:t>
            </a:r>
            <a:r>
              <a:rPr lang="en-US" altLang="en-US" dirty="0" smtClean="0"/>
              <a:t>instrument” </a:t>
            </a:r>
            <a:r>
              <a:rPr lang="en-US" altLang="en-US" dirty="0"/>
              <a:t>and</a:t>
            </a:r>
            <a:r>
              <a:rPr lang="en-US" altLang="en-US" dirty="0" smtClean="0"/>
              <a:t> not </a:t>
            </a:r>
            <a:r>
              <a:rPr lang="en-US" altLang="en-US" dirty="0"/>
              <a:t>child support</a:t>
            </a:r>
            <a:endParaRPr lang="en-US" altLang="en-US" dirty="0" smtClean="0"/>
          </a:p>
          <a:p>
            <a:r>
              <a:rPr lang="en-US" altLang="en-US" dirty="0" smtClean="0"/>
              <a:t>Verify amount </a:t>
            </a:r>
            <a:r>
              <a:rPr lang="en-US" altLang="en-US" dirty="0" smtClean="0"/>
              <a:t>per taxpayer</a:t>
            </a:r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Quality Review – Alimony Received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8435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Alimony is </a:t>
            </a:r>
            <a:r>
              <a:rPr lang="en-US" altLang="en-US" dirty="0" smtClean="0"/>
              <a:t>compensation for </a:t>
            </a:r>
            <a:r>
              <a:rPr lang="en-US" altLang="en-US" dirty="0" smtClean="0"/>
              <a:t>IRA purposes</a:t>
            </a:r>
          </a:p>
          <a:p>
            <a:pPr lvl="1"/>
            <a:r>
              <a:rPr lang="en-US" altLang="en-US" dirty="0" smtClean="0"/>
              <a:t>Review if eligible for retirement saving credit </a:t>
            </a:r>
          </a:p>
          <a:p>
            <a:pPr lvl="2"/>
            <a:r>
              <a:rPr lang="en-US" altLang="en-US" dirty="0"/>
              <a:t>IRA – covered in Adjustments </a:t>
            </a:r>
            <a:r>
              <a:rPr lang="en-US" altLang="en-US" dirty="0" smtClean="0"/>
              <a:t>lesson</a:t>
            </a:r>
            <a:endParaRPr lang="en-US" altLang="en-US" dirty="0"/>
          </a:p>
          <a:p>
            <a:pPr lvl="2"/>
            <a:r>
              <a:rPr lang="en-US" altLang="en-US" dirty="0"/>
              <a:t>Retirement saving credit – covered in Miscellaneous Credits </a:t>
            </a:r>
            <a:r>
              <a:rPr lang="en-US" altLang="en-US" dirty="0" smtClean="0"/>
              <a:t>lesson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Quality Review – Alimony Received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60267-F055-4E28-BAF1-C2C287B8094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Options if alimony causes balance due</a:t>
            </a:r>
          </a:p>
          <a:p>
            <a:pPr lvl="1"/>
            <a:r>
              <a:rPr lang="en-US" altLang="en-US" dirty="0" smtClean="0"/>
              <a:t>Increase </a:t>
            </a:r>
            <a:r>
              <a:rPr lang="en-US" altLang="en-US" dirty="0" smtClean="0"/>
              <a:t>withholding</a:t>
            </a:r>
          </a:p>
          <a:p>
            <a:pPr lvl="1"/>
            <a:r>
              <a:rPr lang="en-US" altLang="en-US" dirty="0" smtClean="0"/>
              <a:t>Estimated tax payments for next </a:t>
            </a:r>
            <a:r>
              <a:rPr lang="en-US" altLang="en-US" dirty="0" smtClean="0"/>
              <a:t>year</a:t>
            </a:r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Summary – Alimony Received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CD30F6-5DD3-4597-8BE6-27DF019FFF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461623-DB8C-47AD-97B0-40170DB6832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33456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Alimony payment deduction eliminated for new or </a:t>
            </a:r>
            <a:r>
              <a:rPr lang="en-US" dirty="0" smtClean="0"/>
              <a:t>modified* </a:t>
            </a:r>
            <a:r>
              <a:rPr lang="en-US" dirty="0"/>
              <a:t>orders after December 31, 2018</a:t>
            </a:r>
          </a:p>
          <a:p>
            <a:pPr lvl="1"/>
            <a:r>
              <a:rPr lang="en-US" dirty="0"/>
              <a:t>Alimony payments not deductible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 smtClean="0"/>
              <a:t>No longer </a:t>
            </a:r>
            <a:r>
              <a:rPr lang="en-US" dirty="0"/>
              <a:t>compensation for IRA purposes</a:t>
            </a:r>
          </a:p>
          <a:p>
            <a:r>
              <a:rPr lang="en-US" dirty="0"/>
              <a:t>Alimony payments made under existing orders are grandfathered</a:t>
            </a:r>
          </a:p>
          <a:p>
            <a:pPr lvl="1"/>
            <a:r>
              <a:rPr lang="en-US" dirty="0"/>
              <a:t>Alimony payments continue to be deductible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  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* Modification must specifically state that new law provisions apply</a:t>
            </a:r>
            <a:endParaRPr lang="en-US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E2A894-17F9-4A75-A623-5BBE4A4A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for 2019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7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 v2</Template>
  <TotalTime>0</TotalTime>
  <Words>374</Words>
  <Application>Microsoft Macintosh PowerPoint</Application>
  <PresentationFormat>Custom</PresentationFormat>
  <Paragraphs>75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AARPF PPTX Template Wide</vt:lpstr>
      <vt:lpstr>Alimony Income</vt:lpstr>
      <vt:lpstr>Alimony Defined</vt:lpstr>
      <vt:lpstr>Alimony Received</vt:lpstr>
      <vt:lpstr>Alimony Received</vt:lpstr>
      <vt:lpstr>Alimony – Community Property State</vt:lpstr>
      <vt:lpstr>Quality Review – Alimony Received </vt:lpstr>
      <vt:lpstr>Quality Review – Alimony Received</vt:lpstr>
      <vt:lpstr>Taxpayer Summary – Alimony Received</vt:lpstr>
      <vt:lpstr>New for 2019</vt:lpstr>
      <vt:lpstr>Alimony Received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Alimony Income</dc:title>
  <dc:creator/>
  <cp:lastModifiedBy/>
  <cp:revision>31</cp:revision>
  <dcterms:created xsi:type="dcterms:W3CDTF">2018-10-05T16:19:03Z</dcterms:created>
  <dcterms:modified xsi:type="dcterms:W3CDTF">2018-10-05T16:33:55Z</dcterms:modified>
</cp:coreProperties>
</file>